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256" r:id="rId2"/>
    <p:sldId id="273" r:id="rId3"/>
    <p:sldId id="274" r:id="rId4"/>
    <p:sldId id="285" r:id="rId5"/>
    <p:sldId id="275" r:id="rId6"/>
    <p:sldId id="258" r:id="rId7"/>
    <p:sldId id="305" r:id="rId8"/>
    <p:sldId id="304" r:id="rId9"/>
    <p:sldId id="306" r:id="rId10"/>
    <p:sldId id="297" r:id="rId11"/>
    <p:sldId id="289" r:id="rId12"/>
    <p:sldId id="276" r:id="rId13"/>
    <p:sldId id="277" r:id="rId14"/>
    <p:sldId id="290" r:id="rId15"/>
    <p:sldId id="278" r:id="rId16"/>
    <p:sldId id="279" r:id="rId17"/>
    <p:sldId id="280" r:id="rId18"/>
    <p:sldId id="281" r:id="rId19"/>
    <p:sldId id="283" r:id="rId20"/>
    <p:sldId id="288" r:id="rId21"/>
    <p:sldId id="286" r:id="rId22"/>
    <p:sldId id="287" r:id="rId23"/>
    <p:sldId id="284" r:id="rId24"/>
    <p:sldId id="291" r:id="rId25"/>
    <p:sldId id="292" r:id="rId26"/>
    <p:sldId id="293" r:id="rId27"/>
    <p:sldId id="294" r:id="rId28"/>
    <p:sldId id="299" r:id="rId29"/>
    <p:sldId id="295" r:id="rId30"/>
    <p:sldId id="296" r:id="rId31"/>
    <p:sldId id="307" r:id="rId32"/>
    <p:sldId id="308" r:id="rId33"/>
    <p:sldId id="303" r:id="rId34"/>
    <p:sldId id="302" r:id="rId35"/>
    <p:sldId id="300" r:id="rId3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421D"/>
    <a:srgbClr val="CC1919"/>
    <a:srgbClr val="4472C4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4" d="100"/>
          <a:sy n="94" d="100"/>
        </p:scale>
        <p:origin x="1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Jahresgehalt</a:t>
            </a:r>
            <a:r>
              <a:rPr lang="en-US" dirty="0"/>
              <a:t> der</a:t>
            </a:r>
            <a:r>
              <a:rPr lang="en-US" baseline="0" dirty="0"/>
              <a:t> </a:t>
            </a:r>
            <a:r>
              <a:rPr lang="en-US" baseline="0" dirty="0" err="1"/>
              <a:t>Stelle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3E9-4965-A743-7ACFA37B30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3E9-4965-A743-7ACFA37B30BD}"/>
              </c:ext>
            </c:extLst>
          </c:dPt>
          <c:cat>
            <c:strRef>
              <c:f>Tabelle1!$A$2:$A$3</c:f>
              <c:strCache>
                <c:ptCount val="1"/>
                <c:pt idx="0">
                  <c:v>Provision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25.9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46-49E5-9C28-203097B42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20.11.2017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69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44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531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972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20.11.2017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20.11.2017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20.11.2017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20.11.2017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20.11.2017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20.11.2017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8A327E-C5C1-4742-98C8-B6C17CC3C69F}"/>
              </a:ext>
            </a:extLst>
          </p:cNvPr>
          <p:cNvSpPr txBox="1"/>
          <p:nvPr/>
        </p:nvSpPr>
        <p:spPr>
          <a:xfrm>
            <a:off x="6896921" y="6567380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de-DE" sz="900" dirty="0"/>
              <a:t>https://pbs.twimg.com/profile_images/718051214706008064/e6hMIq4g.jpg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1268"/>
          </a:xfrm>
        </p:spPr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Finanzierung: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 über Kickstarter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Einnahmen: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Kooperation mit kleine und großen </a:t>
            </a:r>
            <a:r>
              <a:rPr lang="de-DE" dirty="0"/>
              <a:t>Rekrutierern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Kunden Ernst &amp; Young, ABN AMRO, AIMS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8ABFF185-A330-48C8-87D7-4643A13AB7EE}"/>
              </a:ext>
            </a:extLst>
          </p:cNvPr>
          <p:cNvSpPr txBox="1"/>
          <p:nvPr/>
        </p:nvSpPr>
        <p:spPr>
          <a:xfrm>
            <a:off x="838200" y="5844778"/>
            <a:ext cx="94641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 (Stand: 18.11.2017)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 (Stand: 18.11.2017)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585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651888" y="1825625"/>
            <a:ext cx="4888224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3729067" y="62069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2415813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Profiling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über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Social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-Media-Plattformen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45" y="2356564"/>
            <a:ext cx="6097734" cy="3429079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2914627" y="5785643"/>
            <a:ext cx="55133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63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7800738" y="4472936"/>
              <a:ext cx="2880629" cy="310820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...)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7755063" y="4069294"/>
              <a:ext cx="2951986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3695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54674"/>
              <a:ext cx="13950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5" y="3647571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83850A5-F29E-4BAC-AA43-80CF909D54E8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98F202F9-95C4-43D6-8A45-999D8FA58FFA}"/>
              </a:ext>
            </a:extLst>
          </p:cNvPr>
          <p:cNvSpPr txBox="1"/>
          <p:nvPr/>
        </p:nvSpPr>
        <p:spPr>
          <a:xfrm>
            <a:off x="959852" y="6172687"/>
            <a:ext cx="5352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https://8vance.com/de/what-we-do/#Lizenzgeb%C3%BChr</a:t>
            </a:r>
          </a:p>
        </p:txBody>
      </p:sp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A4EDC81-A4C0-42A5-AF02-40C066513039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E5F7F6B8-05A1-42B1-84D8-41F60A7036A3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B36E528C-F629-49FF-AA6F-664D0B3DD152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6AA0F768-4515-4A85-81D0-05A90DA7A969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11F5E0B1-DD3A-4995-9981-3FBF5CFFDD3E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75D6C230-DD44-4AC5-9974-8D447F68669D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EB2F110F-DDD1-4650-AD5E-B7044D14E1FE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4F062BEF-A263-41E5-A80E-039D4FA8D643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677DD13E-FF7D-469C-8D0D-64D012B684D1}"/>
              </a:ext>
            </a:extLst>
          </p:cNvPr>
          <p:cNvSpPr txBox="1"/>
          <p:nvPr/>
        </p:nvSpPr>
        <p:spPr>
          <a:xfrm>
            <a:off x="2209800" y="6038892"/>
            <a:ext cx="47946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https://8vance.com/de/what-we-do/#Full-Service</a:t>
            </a:r>
          </a:p>
        </p:txBody>
      </p:sp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905AC59-B1AD-4C8E-B849-E14B45EAF75D}"/>
              </a:ext>
            </a:extLst>
          </p:cNvPr>
          <p:cNvSpPr txBox="1"/>
          <p:nvPr/>
        </p:nvSpPr>
        <p:spPr>
          <a:xfrm>
            <a:off x="1777868" y="5315990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622606"/>
            <a:chOff x="186433" y="2625221"/>
            <a:chExt cx="10200442" cy="1622606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7672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Idee</a:t>
              </a:r>
              <a:endParaRPr lang="de-DE" sz="2000" b="1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278176" y="2633435"/>
              <a:ext cx="15158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Gründung</a:t>
              </a:r>
              <a:endParaRPr lang="de-DE" b="1" dirty="0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896588" y="2628017"/>
              <a:ext cx="11348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Launch</a:t>
              </a:r>
              <a:endParaRPr lang="de-DE" b="1" dirty="0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8047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2012</a:t>
              </a:r>
              <a:endParaRPr lang="de-DE" b="1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1327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045086" y="2633435"/>
              <a:ext cx="16178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Kickstarter</a:t>
              </a:r>
              <a:endParaRPr lang="de-DE" b="1" dirty="0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1352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06/2017</a:t>
              </a:r>
              <a:endParaRPr lang="de-DE" b="1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552703" y="2625221"/>
              <a:ext cx="16202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Anpassung</a:t>
              </a:r>
              <a:endParaRPr lang="de-DE" b="1" dirty="0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2018</a:t>
              </a:r>
              <a:endParaRPr lang="de-DE" b="1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35437" y="2633435"/>
              <a:ext cx="13674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Ausblick</a:t>
              </a:r>
              <a:endParaRPr lang="de-DE" b="1" dirty="0"/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753203" y="2633435"/>
              <a:ext cx="8877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Fazit</a:t>
              </a:r>
              <a:endParaRPr lang="de-DE" b="1" dirty="0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3410566-EF69-476F-88F5-5E906A8E4A42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399F739-B9DB-462A-988B-7653C2FE1858}"/>
              </a:ext>
            </a:extLst>
          </p:cNvPr>
          <p:cNvSpPr txBox="1"/>
          <p:nvPr/>
        </p:nvSpPr>
        <p:spPr>
          <a:xfrm>
            <a:off x="2209799" y="6038892"/>
            <a:ext cx="70673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 (Stand 01.11.2017)</a:t>
            </a:r>
          </a:p>
        </p:txBody>
      </p:sp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738" y="1825625"/>
            <a:ext cx="7756525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781DCA4A-6760-4B50-B633-15A78784A29A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51AC145-96AB-4F11-AF03-8ED0A6F0B1F4}"/>
              </a:ext>
            </a:extLst>
          </p:cNvPr>
          <p:cNvSpPr txBox="1"/>
          <p:nvPr/>
        </p:nvSpPr>
        <p:spPr>
          <a:xfrm>
            <a:off x="2147657" y="6205421"/>
            <a:ext cx="5043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https://www.youtube.com/watch?v=zx2sEjX-Vhg&amp;feature=youtu.be (Stand 07.11.2017)</a:t>
            </a:r>
          </a:p>
        </p:txBody>
      </p:sp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1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B9E56A64-B08C-4F68-A401-793A1D525525}"/>
              </a:ext>
            </a:extLst>
          </p:cNvPr>
          <p:cNvSpPr/>
          <p:nvPr/>
        </p:nvSpPr>
        <p:spPr>
          <a:xfrm>
            <a:off x="6408232" y="185742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7C77D77-7E7D-4BA9-96EE-ED7D44A71EC9}"/>
              </a:ext>
            </a:extLst>
          </p:cNvPr>
          <p:cNvSpPr/>
          <p:nvPr/>
        </p:nvSpPr>
        <p:spPr>
          <a:xfrm>
            <a:off x="3199223" y="4006800"/>
            <a:ext cx="2436462" cy="2417466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CC82675D-9B44-4E04-9057-50BEFC7CF9EA}"/>
              </a:ext>
            </a:extLst>
          </p:cNvPr>
          <p:cNvSpPr/>
          <p:nvPr/>
        </p:nvSpPr>
        <p:spPr>
          <a:xfrm>
            <a:off x="3451159" y="1834660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</a:t>
            </a:r>
          </a:p>
        </p:txBody>
      </p: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F7BF3788-C048-4087-9363-59EE4EC111FF}"/>
              </a:ext>
            </a:extLst>
          </p:cNvPr>
          <p:cNvSpPr/>
          <p:nvPr/>
        </p:nvSpPr>
        <p:spPr>
          <a:xfrm>
            <a:off x="9365305" y="183465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indeed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A94AD67-B527-4B5A-8DD7-D50785A634E5}"/>
              </a:ext>
            </a:extLst>
          </p:cNvPr>
          <p:cNvGrpSpPr/>
          <p:nvPr/>
        </p:nvGrpSpPr>
        <p:grpSpPr>
          <a:xfrm>
            <a:off x="592106" y="2782178"/>
            <a:ext cx="1193438" cy="1814588"/>
            <a:chOff x="427167" y="3259909"/>
            <a:chExt cx="1193438" cy="1814588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B09F7EF8-3736-447C-AFD0-478A3002C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7167" y="3259909"/>
              <a:ext cx="1193438" cy="1445256"/>
            </a:xfrm>
            <a:prstGeom prst="rect">
              <a:avLst/>
            </a:prstGeom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BCD7B09D-3D29-4D26-836D-3166D7B1D6AF}"/>
                </a:ext>
              </a:extLst>
            </p:cNvPr>
            <p:cNvSpPr txBox="1"/>
            <p:nvPr/>
          </p:nvSpPr>
          <p:spPr>
            <a:xfrm>
              <a:off x="685736" y="4705165"/>
              <a:ext cx="8611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Talents</a:t>
              </a:r>
            </a:p>
          </p:txBody>
        </p:sp>
      </p:grp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22B931E5-8A8A-470B-BAE7-BCAA430469DF}"/>
              </a:ext>
            </a:extLst>
          </p:cNvPr>
          <p:cNvCxnSpPr>
            <a:cxnSpLocks/>
          </p:cNvCxnSpPr>
          <p:nvPr/>
        </p:nvCxnSpPr>
        <p:spPr>
          <a:xfrm flipV="1">
            <a:off x="1780942" y="2452979"/>
            <a:ext cx="1562715" cy="7287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8317E90A-AFB4-4C9C-9767-F4666BFAB13D}"/>
              </a:ext>
            </a:extLst>
          </p:cNvPr>
          <p:cNvCxnSpPr>
            <a:cxnSpLocks/>
          </p:cNvCxnSpPr>
          <p:nvPr/>
        </p:nvCxnSpPr>
        <p:spPr>
          <a:xfrm flipH="1" flipV="1">
            <a:off x="1911071" y="4075367"/>
            <a:ext cx="1421630" cy="529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BCFD7DCF-3CFA-4895-9A18-2B1B73C6B11F}"/>
              </a:ext>
            </a:extLst>
          </p:cNvPr>
          <p:cNvCxnSpPr>
            <a:cxnSpLocks/>
          </p:cNvCxnSpPr>
          <p:nvPr/>
        </p:nvCxnSpPr>
        <p:spPr>
          <a:xfrm>
            <a:off x="4393550" y="3381642"/>
            <a:ext cx="1" cy="5600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D49819B4-0013-45B7-8297-E0E0DD0B94FA}"/>
              </a:ext>
            </a:extLst>
          </p:cNvPr>
          <p:cNvCxnSpPr>
            <a:cxnSpLocks/>
          </p:cNvCxnSpPr>
          <p:nvPr/>
        </p:nvCxnSpPr>
        <p:spPr>
          <a:xfrm>
            <a:off x="8301789" y="2318681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362044C8-2BBD-412C-B583-EE42D7D8E025}"/>
              </a:ext>
            </a:extLst>
          </p:cNvPr>
          <p:cNvCxnSpPr>
            <a:cxnSpLocks/>
          </p:cNvCxnSpPr>
          <p:nvPr/>
        </p:nvCxnSpPr>
        <p:spPr>
          <a:xfrm>
            <a:off x="8301789" y="2782178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6B56A89-871C-4542-A363-78B203694048}"/>
              </a:ext>
            </a:extLst>
          </p:cNvPr>
          <p:cNvCxnSpPr>
            <a:cxnSpLocks/>
          </p:cNvCxnSpPr>
          <p:nvPr/>
        </p:nvCxnSpPr>
        <p:spPr>
          <a:xfrm>
            <a:off x="5349778" y="2817375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79568D5C-59B7-4013-B817-644E9BD0C3F1}"/>
              </a:ext>
            </a:extLst>
          </p:cNvPr>
          <p:cNvCxnSpPr>
            <a:cxnSpLocks/>
          </p:cNvCxnSpPr>
          <p:nvPr/>
        </p:nvCxnSpPr>
        <p:spPr>
          <a:xfrm>
            <a:off x="5368440" y="2345147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0A92854F-9A76-4DA3-81CA-D438A233DB5E}"/>
              </a:ext>
            </a:extLst>
          </p:cNvPr>
          <p:cNvSpPr txBox="1"/>
          <p:nvPr/>
        </p:nvSpPr>
        <p:spPr>
          <a:xfrm>
            <a:off x="5303520" y="6057271"/>
            <a:ext cx="43091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08.11.2017 URL: https://youtu.be/zx2sEjX-Vhg?t=45s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AE5897F-7A40-4817-99A2-9FCA2472ECE5}"/>
              </a:ext>
            </a:extLst>
          </p:cNvPr>
          <p:cNvSpPr txBox="1"/>
          <p:nvPr/>
        </p:nvSpPr>
        <p:spPr>
          <a:xfrm>
            <a:off x="9586244" y="3430842"/>
            <a:ext cx="15553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Talent installiert App „Virtual Career Coach“ &amp; meldet sich an</a:t>
            </a:r>
          </a:p>
          <a:p>
            <a:r>
              <a:rPr lang="de-DE" dirty="0"/>
              <a:t>Angaben zum Traumjob mit Softskills (Gehalt, Teamwork, …)</a:t>
            </a:r>
          </a:p>
          <a:p>
            <a:r>
              <a:rPr lang="de-DE" dirty="0"/>
              <a:t>Kurzer Test zum Erfassen der groben Skills</a:t>
            </a:r>
          </a:p>
          <a:p>
            <a:r>
              <a:rPr lang="de-DE" dirty="0"/>
              <a:t>Erweitere Eingaben möglich (höherer Zeitaufwand)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werden herangezogen</a:t>
            </a:r>
          </a:p>
          <a:p>
            <a:r>
              <a:rPr lang="de-DE" dirty="0"/>
              <a:t>Deep </a:t>
            </a:r>
            <a:r>
              <a:rPr lang="de-DE" dirty="0" err="1"/>
              <a:t>matching</a:t>
            </a:r>
            <a:endParaRPr lang="de-DE" dirty="0"/>
          </a:p>
          <a:p>
            <a:r>
              <a:rPr lang="de-DE" dirty="0" err="1"/>
              <a:t>Jobradar</a:t>
            </a:r>
            <a:r>
              <a:rPr lang="de-DE" dirty="0"/>
              <a:t> mit möglichen Stellen wird erstellt und angezeigt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75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25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4EB739C-D6D6-4395-AD52-E20E0DFCC8C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8725E16-8B77-4328-90E4-091DAB884B0E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Center, Headhunter,…</a:t>
              </a:r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951C29FC-982D-4C63-8EB9-66340AB52410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Auftrag 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B2EA626-8A3E-4D70-80E1-81A1D377FBBB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ECABA575-8D34-4534-BEDD-A87559C90964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F4F6D5E-BDC3-4C57-BFF6-6A922551935E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20F415E6-D5B4-4C51-8A19-37E4FB48D0B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 </a:t>
              </a:r>
            </a:p>
          </p:txBody>
        </p: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13A7085-5994-4E7D-BD3D-8D60DDBFADD7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E6F9C344-E909-4FFC-BD41-C6B0B595D54A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9581422-18C0-4E9B-B184-0C75A272870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99496778-825B-4E33-9799-C010F7BEE544}"/>
              </a:ext>
            </a:extLst>
          </p:cNvPr>
          <p:cNvSpPr/>
          <p:nvPr/>
        </p:nvSpPr>
        <p:spPr>
          <a:xfrm>
            <a:off x="1058192" y="2490614"/>
            <a:ext cx="2706937" cy="300299"/>
          </a:xfrm>
          <a:prstGeom prst="rect">
            <a:avLst/>
          </a:prstGeom>
          <a:solidFill>
            <a:srgbClr val="4472C4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Datenbank des Kunden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657FB32-DA9A-4DCD-AD63-28CB9D5C54C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765129" y="2640764"/>
            <a:ext cx="1247280" cy="43903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868F617-CDD8-4BE3-AC60-7E6E7CAF3D76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CA7403A-0CA9-45AB-B2A6-CC7004A79B08}"/>
              </a:ext>
            </a:extLst>
          </p:cNvPr>
          <p:cNvSpPr txBox="1"/>
          <p:nvPr/>
        </p:nvSpPr>
        <p:spPr>
          <a:xfrm rot="1266632">
            <a:off x="3672760" y="2498758"/>
            <a:ext cx="1406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2F259094-46C1-498C-81CB-DFFE57C5442D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07A21DC-4D8C-494D-817C-FDCBD0A3B298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1977BA06-7392-4C3C-8E54-211952747FA1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8381AF06-0DEE-4D2D-A05D-4E6D474474F0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D52AC5A7-8148-4C01-8361-8AA90BE14C36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45BFBB0C-36A7-4E3E-B732-D4E71B936DEF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52938C89-088F-482D-BA72-537629BBC40A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0D64EA5D-B2BE-4E39-BAF0-610430CF43BF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28288063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26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669" cy="4351338"/>
          </a:xfrm>
        </p:spPr>
        <p:txBody>
          <a:bodyPr>
            <a:normAutofit/>
          </a:bodyPr>
          <a:lstStyle/>
          <a:p>
            <a:r>
              <a:rPr lang="de-DE" dirty="0"/>
              <a:t>Profile auf 8vance werden abgeschafft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Rekrutierern sollen verbessert werden</a:t>
            </a:r>
          </a:p>
          <a:p>
            <a:r>
              <a:rPr lang="de-DE" dirty="0"/>
              <a:t>AIMA wird auf Daten der Rekrutierern angewendet</a:t>
            </a:r>
          </a:p>
          <a:p>
            <a:r>
              <a:rPr lang="de-DE" dirty="0"/>
              <a:t>im Durchschnitt fügt AIMA 13 Skills hinzu zu den Daten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1067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0B4815C8-38D0-48C8-A337-1935B2A745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1997312"/>
            <a:ext cx="2434704" cy="1622730"/>
          </a:xfrm>
        </p:spPr>
      </p:pic>
      <p:pic>
        <p:nvPicPr>
          <p:cNvPr id="34" name="Inhaltsplatzhalter 33">
            <a:extLst>
              <a:ext uri="{FF2B5EF4-FFF2-40B4-BE49-F238E27FC236}">
                <a16:creationId xmlns:a16="http://schemas.microsoft.com/office/drawing/2014/main" id="{563B174E-8C9F-45CF-A088-08F836D119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167" y="4081493"/>
            <a:ext cx="3084448" cy="1733595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27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Inhaltsplatzhalter 30">
            <a:extLst>
              <a:ext uri="{FF2B5EF4-FFF2-40B4-BE49-F238E27FC236}">
                <a16:creationId xmlns:a16="http://schemas.microsoft.com/office/drawing/2014/main" id="{34683124-BA0F-4627-B8CD-6596698D0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4192358"/>
            <a:ext cx="2434703" cy="1622730"/>
          </a:xfrm>
          <a:prstGeom prst="rect">
            <a:avLst/>
          </a:prstGeom>
        </p:spPr>
      </p:pic>
      <p:pic>
        <p:nvPicPr>
          <p:cNvPr id="35" name="Inhaltsplatzhalter 33">
            <a:extLst>
              <a:ext uri="{FF2B5EF4-FFF2-40B4-BE49-F238E27FC236}">
                <a16:creationId xmlns:a16="http://schemas.microsoft.com/office/drawing/2014/main" id="{F7B545B3-1675-4D90-88C5-7E7FDED86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557" y="1925768"/>
            <a:ext cx="3254082" cy="1694274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8E10D09A-523F-4CC4-8AB4-1EF514FB8C59}"/>
              </a:ext>
            </a:extLst>
          </p:cNvPr>
          <p:cNvSpPr txBox="1"/>
          <p:nvPr/>
        </p:nvSpPr>
        <p:spPr>
          <a:xfrm>
            <a:off x="6460640" y="5873607"/>
            <a:ext cx="5742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https://www.weka-akademie.de/media/EU-DSGVO-Seminarbild.jpg (Stand: 17.11.2017)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DEEE8BB-F987-4EA3-9690-250A3383F8DC}"/>
              </a:ext>
            </a:extLst>
          </p:cNvPr>
          <p:cNvSpPr txBox="1"/>
          <p:nvPr/>
        </p:nvSpPr>
        <p:spPr>
          <a:xfrm>
            <a:off x="6546167" y="3675623"/>
            <a:ext cx="489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http://www.euroforum.de/datenschutz-kongress/wp-content/uploads/2015/09/ eu_datenschutz_grundverordnung.png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66511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28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Expansion in weitere Länder:</a:t>
            </a:r>
          </a:p>
          <a:p>
            <a:r>
              <a:rPr lang="de-DE" dirty="0"/>
              <a:t>Belgien (Sprache: Französisch)</a:t>
            </a:r>
          </a:p>
          <a:p>
            <a:r>
              <a:rPr lang="de-DE" dirty="0"/>
              <a:t>Frankreich?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Änderungen in AIMA wegen in Kraft treten der</a:t>
            </a:r>
            <a:br>
              <a:rPr lang="de-DE" dirty="0"/>
            </a:br>
            <a:r>
              <a:rPr lang="de-DE" dirty="0"/>
              <a:t>Europäischen Datenschutz Grundverordnung (EU-DSGVO) am 25.5.2018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Weitere Kunden suchen/finden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50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29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5671312" y="5598212"/>
            <a:ext cx="54167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</a:t>
            </a:r>
          </a:p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URL: https://www.bdu.de/media/296191/personalberatung-in-deutschland-2016.pdf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34" y="2804373"/>
            <a:ext cx="1981200" cy="2314575"/>
          </a:xfrm>
          <a:prstGeom prst="rect">
            <a:avLst/>
          </a:prstGeom>
        </p:spPr>
      </p:pic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4ADE27E3-A3EC-4BB2-90DF-3B1D41C8D3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0233087"/>
              </p:ext>
            </p:extLst>
          </p:nvPr>
        </p:nvGraphicFramePr>
        <p:xfrm>
          <a:off x="3892600" y="1901034"/>
          <a:ext cx="5031273" cy="36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feld 39">
            <a:extLst>
              <a:ext uri="{FF2B5EF4-FFF2-40B4-BE49-F238E27FC236}">
                <a16:creationId xmlns:a16="http://schemas.microsoft.com/office/drawing/2014/main" id="{A49834A2-825F-48F4-8063-2C23F1F3072A}"/>
              </a:ext>
            </a:extLst>
          </p:cNvPr>
          <p:cNvSpPr txBox="1"/>
          <p:nvPr/>
        </p:nvSpPr>
        <p:spPr>
          <a:xfrm>
            <a:off x="6569781" y="3105222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25,9%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845334" y="5209476"/>
            <a:ext cx="41148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https://encrypted-tbn0.gstatic.com/images?q=tbn:ANd9GcSeRQxThneX0Y4pN_KZpDhX14xA1hz-nBDRsL5zy_C9iveTuL7oiQ (Stand: 18.11.2017)</a:t>
            </a:r>
          </a:p>
        </p:txBody>
      </p:sp>
    </p:spTree>
    <p:extLst>
      <p:ext uri="{BB962C8B-B14F-4D97-AF65-F5344CB8AC3E}">
        <p14:creationId xmlns:p14="http://schemas.microsoft.com/office/powerpoint/2010/main" val="21364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Graphic spid="39" grpId="0">
        <p:bldAsOne/>
      </p:bldGraphic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2" y="2030268"/>
            <a:ext cx="2749233" cy="3073435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accent6">
                    <a:lumMod val="75000"/>
                  </a:schemeClr>
                </a:solidFill>
                <a:highlight>
                  <a:srgbClr val="008000"/>
                </a:highlight>
              </a:endParaRP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198311" y="5292491"/>
            <a:ext cx="80996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 (Stand: 17.11.2017)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1EC80A9-BDDD-4D36-9250-5ED23FBD6543}"/>
              </a:ext>
            </a:extLst>
          </p:cNvPr>
          <p:cNvSpPr txBox="1"/>
          <p:nvPr/>
        </p:nvSpPr>
        <p:spPr>
          <a:xfrm>
            <a:off x="7836462" y="4039844"/>
            <a:ext cx="4588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 (Stand: 17.11.2017)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D8428998-F93D-4B3C-8D5B-79BD58949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11" y="2052400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30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Rekrutierung von Talenten (Headhunter):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00CAFC-400C-492A-A5B4-7C3B0EFEFE17}"/>
              </a:ext>
            </a:extLst>
          </p:cNvPr>
          <p:cNvSpPr txBox="1"/>
          <p:nvPr/>
        </p:nvSpPr>
        <p:spPr>
          <a:xfrm>
            <a:off x="838200" y="614840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BDU (2016), S. 1 https://www.bdu.de/media/195021/ergebnisse-marktstudie-personalberatung-2016.pdf</a:t>
            </a:r>
          </a:p>
        </p:txBody>
      </p:sp>
      <p:graphicFrame>
        <p:nvGraphicFramePr>
          <p:cNvPr id="35" name="Tabelle 34">
            <a:extLst>
              <a:ext uri="{FF2B5EF4-FFF2-40B4-BE49-F238E27FC236}">
                <a16:creationId xmlns:a16="http://schemas.microsoft.com/office/drawing/2014/main" id="{8AE23051-694C-4865-B304-8D35050B036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</p:spTree>
    <p:extLst>
      <p:ext uri="{BB962C8B-B14F-4D97-AF65-F5344CB8AC3E}">
        <p14:creationId xmlns:p14="http://schemas.microsoft.com/office/powerpoint/2010/main" val="4244396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EBDF99D-461F-4BDA-A85F-2240DC8C8C41}"/>
              </a:ext>
            </a:extLst>
          </p:cNvPr>
          <p:cNvSpPr/>
          <p:nvPr/>
        </p:nvSpPr>
        <p:spPr>
          <a:xfrm>
            <a:off x="6049541" y="2053911"/>
            <a:ext cx="3389881" cy="124332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31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6059557" y="5711994"/>
            <a:ext cx="541671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https://ideal.com/wp-content/uploads/2016/10/media.png (Stand: 18.11.2017)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86" y="1876031"/>
            <a:ext cx="1995447" cy="1995447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442249" y="371031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https://storage.googleapis.com/company-display-edited/talentwunder/logo-2016066e8951427f4fd5c5/logo_big_retina.png (Stand: 18.11.2017)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2FAB9344-BF7B-4C2A-88F6-457CF181EA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217" y="3967350"/>
            <a:ext cx="2975401" cy="1712443"/>
          </a:xfrm>
          <a:prstGeom prst="rect">
            <a:avLst/>
          </a:prstGeom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0617011B-229F-418E-9CFF-1DB279491591}"/>
              </a:ext>
            </a:extLst>
          </p:cNvPr>
          <p:cNvSpPr txBox="1"/>
          <p:nvPr/>
        </p:nvSpPr>
        <p:spPr>
          <a:xfrm>
            <a:off x="6049541" y="3332461"/>
            <a:ext cx="60105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https://aim.instaffo.com/wp-content/uploads/2017/05/instaffo-aim-logo-variant-1-300x110.png (Stand: 18.11.2017)</a:t>
            </a: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7CD9F80D-B13A-4DDF-84E4-67198F44E2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825" y="2129251"/>
            <a:ext cx="2975401" cy="1090980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C48EEF5F-3803-4EE2-BE24-183E2450CA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10" y="4170549"/>
            <a:ext cx="1738399" cy="1738399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9255EE8A-0480-461D-A90C-17E84BAC8918}"/>
              </a:ext>
            </a:extLst>
          </p:cNvPr>
          <p:cNvSpPr txBox="1"/>
          <p:nvPr/>
        </p:nvSpPr>
        <p:spPr>
          <a:xfrm>
            <a:off x="496173" y="574778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https://pbs.twimg.com/profile_images/459009351387058176/4DGnSn2P.png (Stand: 18.11.2017)</a:t>
            </a:r>
          </a:p>
        </p:txBody>
      </p:sp>
      <p:pic>
        <p:nvPicPr>
          <p:cNvPr id="42" name="Grafik 41">
            <a:extLst>
              <a:ext uri="{FF2B5EF4-FFF2-40B4-BE49-F238E27FC236}">
                <a16:creationId xmlns:a16="http://schemas.microsoft.com/office/drawing/2014/main" id="{9E58C038-F545-4B60-8C36-C6C25AD047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1" y="2647342"/>
            <a:ext cx="1028712" cy="617227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4FA9D013-3D45-4B91-BFE0-F1ACC19A99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469" y="2646339"/>
            <a:ext cx="1028712" cy="617227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51B43280-E7F9-400E-B6C9-3C09B91C12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138" y="5039748"/>
            <a:ext cx="1028712" cy="514356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C7DADC6F-F259-4538-AD29-AFF1E6738D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399" y="5039748"/>
            <a:ext cx="1028712" cy="57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6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6" grpId="0"/>
      <p:bldP spid="41" grpId="0"/>
      <p:bldP spid="33" grpId="0"/>
      <p:bldP spid="3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32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Konkurrenz: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Talentwunder: deutsches Start-up, viele Preise gewonnen,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Instaffo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deutsches Unternehmen,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Ideal.: kanadisches Unternehmen, gleiche/sehr ähnliche Produkte/Dienstleistungen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Connectifier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amerikanisches Unternehmen, gleiche/sehr ähnliche Produkte/Dienstleistungen, Kunden: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ebay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microsoft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,…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2493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3" name="Inhaltsplatzhalter 32">
            <a:extLst>
              <a:ext uri="{FF2B5EF4-FFF2-40B4-BE49-F238E27FC236}">
                <a16:creationId xmlns:a16="http://schemas.microsoft.com/office/drawing/2014/main" id="{4870DB28-70F1-47A9-9FBB-466AB0E44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D3C37C76-AF4F-4D49-941C-6CD50EF8527D}"/>
              </a:ext>
            </a:extLst>
          </p:cNvPr>
          <p:cNvSpPr txBox="1"/>
          <p:nvPr/>
        </p:nvSpPr>
        <p:spPr>
          <a:xfrm>
            <a:off x="3873160" y="6172687"/>
            <a:ext cx="60164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https://upload.wikimedia.org/wikipedia/commons/7/77/SWOT_de.png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16037534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Stärken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Keine Angst neue Wege zu gehen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Erfahrung und Kompetenz (Han Stoffels)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Chancen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Es steckt viel Geld in dieser Branche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(Neuheit auf diesem Gebiet?!)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Inhaltsplatzhalter 23">
            <a:extLst>
              <a:ext uri="{FF2B5EF4-FFF2-40B4-BE49-F238E27FC236}">
                <a16:creationId xmlns:a16="http://schemas.microsoft.com/office/drawing/2014/main" id="{146E6D43-F955-4801-A76C-2E41E6695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7596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Schwächen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Wertschöpfung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outgesourced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Google Search Ranking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words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: „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netherland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talent search 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ki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engine”)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Risiken: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Markt nahm erstes Produkt nicht wie gewünscht an (zweites auch nicht?)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EU-DSGVO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Konkurrenz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34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4082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35</a:t>
            </a:fld>
            <a:endParaRPr lang="de-DE" dirty="0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EDAD6CA9-E32A-405A-8561-5C3C06CE2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18F6827-B536-4F76-9212-DA5251DB6DB7}"/>
              </a:ext>
            </a:extLst>
          </p:cNvPr>
          <p:cNvSpPr txBox="1"/>
          <p:nvPr/>
        </p:nvSpPr>
        <p:spPr>
          <a:xfrm>
            <a:off x="3310291" y="6190448"/>
            <a:ext cx="71370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http://4.bp.blogspot.com/-RsLK3g6TeLw/Vhi4OU8Sg3I/AAAAAAAAIXM/3h8KX4-jFSM/s1600/spannend.jpg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8063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957"/>
            <a:ext cx="10515600" cy="4607083"/>
          </a:xfrm>
        </p:spPr>
        <p:txBody>
          <a:bodyPr>
            <a:normAutofit/>
          </a:bodyPr>
          <a:lstStyle/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226" y="2069306"/>
            <a:ext cx="2393844" cy="1594898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6799395" y="3573302"/>
            <a:ext cx="253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 (Stand: 17.11.2017)</a:t>
            </a:r>
          </a:p>
        </p:txBody>
      </p:sp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1871747"/>
            <a:ext cx="1600022" cy="16000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40" y="4038451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5841743" y="5775291"/>
            <a:ext cx="46451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4003638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niederländisches Startup (Aktiengesellschaft)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 (Vertrieb und Management)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Externe Entwicklung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E0938FF9-5C71-4C4C-B0B3-FEB59B4918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82"/>
          <a:stretch/>
        </p:blipFill>
        <p:spPr>
          <a:xfrm>
            <a:off x="2957343" y="3619020"/>
            <a:ext cx="1790979" cy="23463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094060FD-7A34-419C-8DFF-563A2FBEE643}"/>
              </a:ext>
            </a:extLst>
          </p:cNvPr>
          <p:cNvSpPr txBox="1"/>
          <p:nvPr/>
        </p:nvSpPr>
        <p:spPr>
          <a:xfrm>
            <a:off x="1403208" y="5997209"/>
            <a:ext cx="4917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https://www.startupfesteurope.com/site/wp-content/uploads/2017/06/Rabobank.png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775112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Quelle: https://upload.wikimedia.org/wikipedia/commons/c/c2/EY_Logo_Beam_Tag_Stacked_RGB_EN.png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https://www.abnamro.com/en/images/Images/ABN_AMRO/310x194-Logo_ABN_AMRO.jpg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https://media.licdn.com/mpr/mpr/shrink_200_200/AAEAAQAAAAAAAAbzAAAAJDYwNWYzNDQ3LWIxOTYtNDk5MC04NjkxLWY3ZTdlZWE4MDMzOQ.png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917" y="3623813"/>
            <a:ext cx="1807407" cy="21202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568D4D8-A148-44BF-8014-8B90FBDBAF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7665">
            <a:off x="2687545" y="3841695"/>
            <a:ext cx="2490897" cy="15588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A56DACC5-F94E-4847-927D-D0572D114F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6718">
            <a:off x="2971313" y="3645577"/>
            <a:ext cx="1905000" cy="1905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4582873" y="5509383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0785461">
            <a:off x="5003319" y="4848301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142427">
            <a:off x="4351620" y="550706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76984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https://cdn.pixabay.com/photo/2012/04/10/22/36/folder-26685_960_720.png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http://www.publicdomainpictures.net/pictures/140000/velka/red-percent-symbol.jpg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569" y="2297651"/>
            <a:ext cx="1807407" cy="1680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8272321" y="3737179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248853">
            <a:off x="7840650" y="401761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CFBCC163-4912-4DB1-B774-928F6DFA0C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609">
            <a:off x="6845453" y="2289554"/>
            <a:ext cx="1807407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A25DDE1-9FBE-494C-9D9C-561259B332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38825">
            <a:off x="6895018" y="2269866"/>
            <a:ext cx="1558482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9986607">
            <a:off x="7226042" y="3788050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27194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2074</Words>
  <Application>Microsoft Office PowerPoint</Application>
  <PresentationFormat>Breitbild</PresentationFormat>
  <Paragraphs>677</Paragraphs>
  <Slides>35</Slides>
  <Notes>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35</vt:i4>
      </vt:variant>
    </vt:vector>
  </HeadingPairs>
  <TitlesOfParts>
    <vt:vector size="40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hoegerle@smart-it-gmbh.de</cp:lastModifiedBy>
  <cp:revision>234</cp:revision>
  <dcterms:created xsi:type="dcterms:W3CDTF">2017-10-26T10:14:06Z</dcterms:created>
  <dcterms:modified xsi:type="dcterms:W3CDTF">2017-11-20T17:04:05Z</dcterms:modified>
</cp:coreProperties>
</file>

<file path=docProps/thumbnail.jpeg>
</file>